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1" r:id="rId5"/>
    <p:sldId id="259" r:id="rId6"/>
    <p:sldId id="262" r:id="rId7"/>
    <p:sldId id="263" r:id="rId8"/>
    <p:sldId id="264"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5" d="100"/>
          <a:sy n="85" d="100"/>
        </p:scale>
        <p:origin x="595"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754CF-5222-44AC-8D48-6943844D5B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F8873A9D-E49B-4A13-A369-D5BBAEACC1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1D407B82-8B73-46ED-A63D-7761F55C4370}"/>
              </a:ext>
            </a:extLst>
          </p:cNvPr>
          <p:cNvSpPr>
            <a:spLocks noGrp="1"/>
          </p:cNvSpPr>
          <p:nvPr>
            <p:ph type="dt" sz="half" idx="10"/>
          </p:nvPr>
        </p:nvSpPr>
        <p:spPr/>
        <p:txBody>
          <a:bodyPr/>
          <a:lstStyle/>
          <a:p>
            <a:fld id="{0CE346EC-FF5E-41C4-9C90-6675A8E3997F}" type="datetimeFigureOut">
              <a:rPr lang="en-CA" smtClean="0"/>
              <a:t>2017-11-03</a:t>
            </a:fld>
            <a:endParaRPr lang="en-CA"/>
          </a:p>
        </p:txBody>
      </p:sp>
      <p:sp>
        <p:nvSpPr>
          <p:cNvPr id="5" name="Footer Placeholder 4">
            <a:extLst>
              <a:ext uri="{FF2B5EF4-FFF2-40B4-BE49-F238E27FC236}">
                <a16:creationId xmlns:a16="http://schemas.microsoft.com/office/drawing/2014/main" id="{8698C7A9-A36B-4FBF-A43F-50B3CAF0DE2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A60678E-649D-411A-9750-AF1F4E0C33CF}"/>
              </a:ext>
            </a:extLst>
          </p:cNvPr>
          <p:cNvSpPr>
            <a:spLocks noGrp="1"/>
          </p:cNvSpPr>
          <p:nvPr>
            <p:ph type="sldNum" sz="quarter" idx="12"/>
          </p:nvPr>
        </p:nvSpPr>
        <p:spPr/>
        <p:txBody>
          <a:bodyPr/>
          <a:lstStyle/>
          <a:p>
            <a:fld id="{8D3D12AE-EFE8-42DE-B9F3-C3ACF801E1B1}" type="slidenum">
              <a:rPr lang="en-CA" smtClean="0"/>
              <a:t>‹#›</a:t>
            </a:fld>
            <a:endParaRPr lang="en-CA"/>
          </a:p>
        </p:txBody>
      </p:sp>
    </p:spTree>
    <p:extLst>
      <p:ext uri="{BB962C8B-B14F-4D97-AF65-F5344CB8AC3E}">
        <p14:creationId xmlns:p14="http://schemas.microsoft.com/office/powerpoint/2010/main" val="872888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D84C1-CCFD-4E37-8F67-1B2A49D19960}"/>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EA38808-16BD-4A10-ACC5-7FC68DD4776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47BA5C7-B3DB-4748-88A1-A72D1F50693C}"/>
              </a:ext>
            </a:extLst>
          </p:cNvPr>
          <p:cNvSpPr>
            <a:spLocks noGrp="1"/>
          </p:cNvSpPr>
          <p:nvPr>
            <p:ph type="dt" sz="half" idx="10"/>
          </p:nvPr>
        </p:nvSpPr>
        <p:spPr/>
        <p:txBody>
          <a:bodyPr/>
          <a:lstStyle/>
          <a:p>
            <a:fld id="{0CE346EC-FF5E-41C4-9C90-6675A8E3997F}" type="datetimeFigureOut">
              <a:rPr lang="en-CA" smtClean="0"/>
              <a:t>2017-11-03</a:t>
            </a:fld>
            <a:endParaRPr lang="en-CA"/>
          </a:p>
        </p:txBody>
      </p:sp>
      <p:sp>
        <p:nvSpPr>
          <p:cNvPr id="5" name="Footer Placeholder 4">
            <a:extLst>
              <a:ext uri="{FF2B5EF4-FFF2-40B4-BE49-F238E27FC236}">
                <a16:creationId xmlns:a16="http://schemas.microsoft.com/office/drawing/2014/main" id="{3844307F-1BC8-4C32-8D13-0DC494BDD3A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9848EF0-8E90-4508-8542-86DA379A4FF6}"/>
              </a:ext>
            </a:extLst>
          </p:cNvPr>
          <p:cNvSpPr>
            <a:spLocks noGrp="1"/>
          </p:cNvSpPr>
          <p:nvPr>
            <p:ph type="sldNum" sz="quarter" idx="12"/>
          </p:nvPr>
        </p:nvSpPr>
        <p:spPr/>
        <p:txBody>
          <a:bodyPr/>
          <a:lstStyle/>
          <a:p>
            <a:fld id="{8D3D12AE-EFE8-42DE-B9F3-C3ACF801E1B1}" type="slidenum">
              <a:rPr lang="en-CA" smtClean="0"/>
              <a:t>‹#›</a:t>
            </a:fld>
            <a:endParaRPr lang="en-CA"/>
          </a:p>
        </p:txBody>
      </p:sp>
    </p:spTree>
    <p:extLst>
      <p:ext uri="{BB962C8B-B14F-4D97-AF65-F5344CB8AC3E}">
        <p14:creationId xmlns:p14="http://schemas.microsoft.com/office/powerpoint/2010/main" val="231116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B47ADCD-00A2-43AB-A36B-3766AC11F82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366FACC6-9494-4B97-8AE8-B3DAB13DFD9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32C2B88-A852-4118-A59C-AD8C83BC8B3A}"/>
              </a:ext>
            </a:extLst>
          </p:cNvPr>
          <p:cNvSpPr>
            <a:spLocks noGrp="1"/>
          </p:cNvSpPr>
          <p:nvPr>
            <p:ph type="dt" sz="half" idx="10"/>
          </p:nvPr>
        </p:nvSpPr>
        <p:spPr/>
        <p:txBody>
          <a:bodyPr/>
          <a:lstStyle/>
          <a:p>
            <a:fld id="{0CE346EC-FF5E-41C4-9C90-6675A8E3997F}" type="datetimeFigureOut">
              <a:rPr lang="en-CA" smtClean="0"/>
              <a:t>2017-11-03</a:t>
            </a:fld>
            <a:endParaRPr lang="en-CA"/>
          </a:p>
        </p:txBody>
      </p:sp>
      <p:sp>
        <p:nvSpPr>
          <p:cNvPr id="5" name="Footer Placeholder 4">
            <a:extLst>
              <a:ext uri="{FF2B5EF4-FFF2-40B4-BE49-F238E27FC236}">
                <a16:creationId xmlns:a16="http://schemas.microsoft.com/office/drawing/2014/main" id="{A58C36BE-E872-457B-93CB-601C2BACEC2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2337E60-7B4F-441B-A6DB-390DA7179F8E}"/>
              </a:ext>
            </a:extLst>
          </p:cNvPr>
          <p:cNvSpPr>
            <a:spLocks noGrp="1"/>
          </p:cNvSpPr>
          <p:nvPr>
            <p:ph type="sldNum" sz="quarter" idx="12"/>
          </p:nvPr>
        </p:nvSpPr>
        <p:spPr/>
        <p:txBody>
          <a:bodyPr/>
          <a:lstStyle/>
          <a:p>
            <a:fld id="{8D3D12AE-EFE8-42DE-B9F3-C3ACF801E1B1}" type="slidenum">
              <a:rPr lang="en-CA" smtClean="0"/>
              <a:t>‹#›</a:t>
            </a:fld>
            <a:endParaRPr lang="en-CA"/>
          </a:p>
        </p:txBody>
      </p:sp>
    </p:spTree>
    <p:extLst>
      <p:ext uri="{BB962C8B-B14F-4D97-AF65-F5344CB8AC3E}">
        <p14:creationId xmlns:p14="http://schemas.microsoft.com/office/powerpoint/2010/main" val="3102292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4DC98-58CD-4D13-8BF4-190051B4F29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D7A1FAF4-BAA0-453C-BCC5-FE89E152140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36474B8-3183-40C7-8592-B6EC89583CEF}"/>
              </a:ext>
            </a:extLst>
          </p:cNvPr>
          <p:cNvSpPr>
            <a:spLocks noGrp="1"/>
          </p:cNvSpPr>
          <p:nvPr>
            <p:ph type="dt" sz="half" idx="10"/>
          </p:nvPr>
        </p:nvSpPr>
        <p:spPr/>
        <p:txBody>
          <a:bodyPr/>
          <a:lstStyle/>
          <a:p>
            <a:fld id="{0CE346EC-FF5E-41C4-9C90-6675A8E3997F}" type="datetimeFigureOut">
              <a:rPr lang="en-CA" smtClean="0"/>
              <a:t>2017-11-03</a:t>
            </a:fld>
            <a:endParaRPr lang="en-CA"/>
          </a:p>
        </p:txBody>
      </p:sp>
      <p:sp>
        <p:nvSpPr>
          <p:cNvPr id="5" name="Footer Placeholder 4">
            <a:extLst>
              <a:ext uri="{FF2B5EF4-FFF2-40B4-BE49-F238E27FC236}">
                <a16:creationId xmlns:a16="http://schemas.microsoft.com/office/drawing/2014/main" id="{32939AAB-2261-4886-AEAF-141D89144E7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06EADDE-C2E8-4B68-8DA6-9E86B6572746}"/>
              </a:ext>
            </a:extLst>
          </p:cNvPr>
          <p:cNvSpPr>
            <a:spLocks noGrp="1"/>
          </p:cNvSpPr>
          <p:nvPr>
            <p:ph type="sldNum" sz="quarter" idx="12"/>
          </p:nvPr>
        </p:nvSpPr>
        <p:spPr/>
        <p:txBody>
          <a:bodyPr/>
          <a:lstStyle/>
          <a:p>
            <a:fld id="{8D3D12AE-EFE8-42DE-B9F3-C3ACF801E1B1}" type="slidenum">
              <a:rPr lang="en-CA" smtClean="0"/>
              <a:t>‹#›</a:t>
            </a:fld>
            <a:endParaRPr lang="en-CA"/>
          </a:p>
        </p:txBody>
      </p:sp>
    </p:spTree>
    <p:extLst>
      <p:ext uri="{BB962C8B-B14F-4D97-AF65-F5344CB8AC3E}">
        <p14:creationId xmlns:p14="http://schemas.microsoft.com/office/powerpoint/2010/main" val="360624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EF55A-3F51-4CF4-85E7-334DB322A1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7B8F5E00-DB95-4111-B343-E0AC7A238F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BBA7C16-C753-4672-B06F-06084F9DF047}"/>
              </a:ext>
            </a:extLst>
          </p:cNvPr>
          <p:cNvSpPr>
            <a:spLocks noGrp="1"/>
          </p:cNvSpPr>
          <p:nvPr>
            <p:ph type="dt" sz="half" idx="10"/>
          </p:nvPr>
        </p:nvSpPr>
        <p:spPr/>
        <p:txBody>
          <a:bodyPr/>
          <a:lstStyle/>
          <a:p>
            <a:fld id="{0CE346EC-FF5E-41C4-9C90-6675A8E3997F}" type="datetimeFigureOut">
              <a:rPr lang="en-CA" smtClean="0"/>
              <a:t>2017-11-03</a:t>
            </a:fld>
            <a:endParaRPr lang="en-CA"/>
          </a:p>
        </p:txBody>
      </p:sp>
      <p:sp>
        <p:nvSpPr>
          <p:cNvPr id="5" name="Footer Placeholder 4">
            <a:extLst>
              <a:ext uri="{FF2B5EF4-FFF2-40B4-BE49-F238E27FC236}">
                <a16:creationId xmlns:a16="http://schemas.microsoft.com/office/drawing/2014/main" id="{BD92109F-3B41-4432-81D7-FCA01F3751F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213DEEB-C17D-4F58-932B-699603233952}"/>
              </a:ext>
            </a:extLst>
          </p:cNvPr>
          <p:cNvSpPr>
            <a:spLocks noGrp="1"/>
          </p:cNvSpPr>
          <p:nvPr>
            <p:ph type="sldNum" sz="quarter" idx="12"/>
          </p:nvPr>
        </p:nvSpPr>
        <p:spPr/>
        <p:txBody>
          <a:bodyPr/>
          <a:lstStyle/>
          <a:p>
            <a:fld id="{8D3D12AE-EFE8-42DE-B9F3-C3ACF801E1B1}" type="slidenum">
              <a:rPr lang="en-CA" smtClean="0"/>
              <a:t>‹#›</a:t>
            </a:fld>
            <a:endParaRPr lang="en-CA"/>
          </a:p>
        </p:txBody>
      </p:sp>
    </p:spTree>
    <p:extLst>
      <p:ext uri="{BB962C8B-B14F-4D97-AF65-F5344CB8AC3E}">
        <p14:creationId xmlns:p14="http://schemas.microsoft.com/office/powerpoint/2010/main" val="1577603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C3605-FE6E-4CB1-88E8-E370426236C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5CEF4914-470C-4494-B382-6574CBA82A3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6C732DEF-1872-470F-8047-308BE8F1737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87AAA007-8C42-4B0E-BA29-6306F8B965BB}"/>
              </a:ext>
            </a:extLst>
          </p:cNvPr>
          <p:cNvSpPr>
            <a:spLocks noGrp="1"/>
          </p:cNvSpPr>
          <p:nvPr>
            <p:ph type="dt" sz="half" idx="10"/>
          </p:nvPr>
        </p:nvSpPr>
        <p:spPr/>
        <p:txBody>
          <a:bodyPr/>
          <a:lstStyle/>
          <a:p>
            <a:fld id="{0CE346EC-FF5E-41C4-9C90-6675A8E3997F}" type="datetimeFigureOut">
              <a:rPr lang="en-CA" smtClean="0"/>
              <a:t>2017-11-03</a:t>
            </a:fld>
            <a:endParaRPr lang="en-CA"/>
          </a:p>
        </p:txBody>
      </p:sp>
      <p:sp>
        <p:nvSpPr>
          <p:cNvPr id="6" name="Footer Placeholder 5">
            <a:extLst>
              <a:ext uri="{FF2B5EF4-FFF2-40B4-BE49-F238E27FC236}">
                <a16:creationId xmlns:a16="http://schemas.microsoft.com/office/drawing/2014/main" id="{5AA691ED-85C7-4843-AE39-9EDF63E6049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54B67268-DAD6-4171-BF2E-0D5B8EE87A21}"/>
              </a:ext>
            </a:extLst>
          </p:cNvPr>
          <p:cNvSpPr>
            <a:spLocks noGrp="1"/>
          </p:cNvSpPr>
          <p:nvPr>
            <p:ph type="sldNum" sz="quarter" idx="12"/>
          </p:nvPr>
        </p:nvSpPr>
        <p:spPr/>
        <p:txBody>
          <a:bodyPr/>
          <a:lstStyle/>
          <a:p>
            <a:fld id="{8D3D12AE-EFE8-42DE-B9F3-C3ACF801E1B1}" type="slidenum">
              <a:rPr lang="en-CA" smtClean="0"/>
              <a:t>‹#›</a:t>
            </a:fld>
            <a:endParaRPr lang="en-CA"/>
          </a:p>
        </p:txBody>
      </p:sp>
    </p:spTree>
    <p:extLst>
      <p:ext uri="{BB962C8B-B14F-4D97-AF65-F5344CB8AC3E}">
        <p14:creationId xmlns:p14="http://schemas.microsoft.com/office/powerpoint/2010/main" val="4197619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00A86-C91F-4975-B4B5-86744D578441}"/>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E604801C-DF0A-4349-9D7C-C4759F3D44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C0E9C01-A65B-4135-835A-98EBE7E9BB2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5584F089-AAF0-4DD1-8139-541C1ED5DDA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BA171B5-6B46-4014-BB6B-E47BC5788E0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BC11C7EF-E492-43EA-ABF7-0043EB9C035F}"/>
              </a:ext>
            </a:extLst>
          </p:cNvPr>
          <p:cNvSpPr>
            <a:spLocks noGrp="1"/>
          </p:cNvSpPr>
          <p:nvPr>
            <p:ph type="dt" sz="half" idx="10"/>
          </p:nvPr>
        </p:nvSpPr>
        <p:spPr/>
        <p:txBody>
          <a:bodyPr/>
          <a:lstStyle/>
          <a:p>
            <a:fld id="{0CE346EC-FF5E-41C4-9C90-6675A8E3997F}" type="datetimeFigureOut">
              <a:rPr lang="en-CA" smtClean="0"/>
              <a:t>2017-11-03</a:t>
            </a:fld>
            <a:endParaRPr lang="en-CA"/>
          </a:p>
        </p:txBody>
      </p:sp>
      <p:sp>
        <p:nvSpPr>
          <p:cNvPr id="8" name="Footer Placeholder 7">
            <a:extLst>
              <a:ext uri="{FF2B5EF4-FFF2-40B4-BE49-F238E27FC236}">
                <a16:creationId xmlns:a16="http://schemas.microsoft.com/office/drawing/2014/main" id="{804EAC02-0068-4E29-AEA1-EC6A7A9E610F}"/>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15318A49-DD7B-45D0-8F4F-A061E8569856}"/>
              </a:ext>
            </a:extLst>
          </p:cNvPr>
          <p:cNvSpPr>
            <a:spLocks noGrp="1"/>
          </p:cNvSpPr>
          <p:nvPr>
            <p:ph type="sldNum" sz="quarter" idx="12"/>
          </p:nvPr>
        </p:nvSpPr>
        <p:spPr/>
        <p:txBody>
          <a:bodyPr/>
          <a:lstStyle/>
          <a:p>
            <a:fld id="{8D3D12AE-EFE8-42DE-B9F3-C3ACF801E1B1}" type="slidenum">
              <a:rPr lang="en-CA" smtClean="0"/>
              <a:t>‹#›</a:t>
            </a:fld>
            <a:endParaRPr lang="en-CA"/>
          </a:p>
        </p:txBody>
      </p:sp>
    </p:spTree>
    <p:extLst>
      <p:ext uri="{BB962C8B-B14F-4D97-AF65-F5344CB8AC3E}">
        <p14:creationId xmlns:p14="http://schemas.microsoft.com/office/powerpoint/2010/main" val="41439778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70FAA-D02C-4A38-890B-6E5B4C758E15}"/>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05AEB38C-7BF1-4C6C-A3D7-3D2D15F1B790}"/>
              </a:ext>
            </a:extLst>
          </p:cNvPr>
          <p:cNvSpPr>
            <a:spLocks noGrp="1"/>
          </p:cNvSpPr>
          <p:nvPr>
            <p:ph type="dt" sz="half" idx="10"/>
          </p:nvPr>
        </p:nvSpPr>
        <p:spPr/>
        <p:txBody>
          <a:bodyPr/>
          <a:lstStyle/>
          <a:p>
            <a:fld id="{0CE346EC-FF5E-41C4-9C90-6675A8E3997F}" type="datetimeFigureOut">
              <a:rPr lang="en-CA" smtClean="0"/>
              <a:t>2017-11-03</a:t>
            </a:fld>
            <a:endParaRPr lang="en-CA"/>
          </a:p>
        </p:txBody>
      </p:sp>
      <p:sp>
        <p:nvSpPr>
          <p:cNvPr id="4" name="Footer Placeholder 3">
            <a:extLst>
              <a:ext uri="{FF2B5EF4-FFF2-40B4-BE49-F238E27FC236}">
                <a16:creationId xmlns:a16="http://schemas.microsoft.com/office/drawing/2014/main" id="{F9D95013-A3FA-4240-A715-F8E6960C9B10}"/>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48F33D82-ACBE-420D-990E-225B9F7ED957}"/>
              </a:ext>
            </a:extLst>
          </p:cNvPr>
          <p:cNvSpPr>
            <a:spLocks noGrp="1"/>
          </p:cNvSpPr>
          <p:nvPr>
            <p:ph type="sldNum" sz="quarter" idx="12"/>
          </p:nvPr>
        </p:nvSpPr>
        <p:spPr/>
        <p:txBody>
          <a:bodyPr/>
          <a:lstStyle/>
          <a:p>
            <a:fld id="{8D3D12AE-EFE8-42DE-B9F3-C3ACF801E1B1}" type="slidenum">
              <a:rPr lang="en-CA" smtClean="0"/>
              <a:t>‹#›</a:t>
            </a:fld>
            <a:endParaRPr lang="en-CA"/>
          </a:p>
        </p:txBody>
      </p:sp>
    </p:spTree>
    <p:extLst>
      <p:ext uri="{BB962C8B-B14F-4D97-AF65-F5344CB8AC3E}">
        <p14:creationId xmlns:p14="http://schemas.microsoft.com/office/powerpoint/2010/main" val="3515325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510FBD-FD4A-4439-AB02-104CEC9C10C1}"/>
              </a:ext>
            </a:extLst>
          </p:cNvPr>
          <p:cNvSpPr>
            <a:spLocks noGrp="1"/>
          </p:cNvSpPr>
          <p:nvPr>
            <p:ph type="dt" sz="half" idx="10"/>
          </p:nvPr>
        </p:nvSpPr>
        <p:spPr/>
        <p:txBody>
          <a:bodyPr/>
          <a:lstStyle/>
          <a:p>
            <a:fld id="{0CE346EC-FF5E-41C4-9C90-6675A8E3997F}" type="datetimeFigureOut">
              <a:rPr lang="en-CA" smtClean="0"/>
              <a:t>2017-11-03</a:t>
            </a:fld>
            <a:endParaRPr lang="en-CA"/>
          </a:p>
        </p:txBody>
      </p:sp>
      <p:sp>
        <p:nvSpPr>
          <p:cNvPr id="3" name="Footer Placeholder 2">
            <a:extLst>
              <a:ext uri="{FF2B5EF4-FFF2-40B4-BE49-F238E27FC236}">
                <a16:creationId xmlns:a16="http://schemas.microsoft.com/office/drawing/2014/main" id="{B9211194-52F3-49B5-A4A7-D45176D79BB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558ADBF0-2113-4DD1-B6D6-9CEEC35CAC94}"/>
              </a:ext>
            </a:extLst>
          </p:cNvPr>
          <p:cNvSpPr>
            <a:spLocks noGrp="1"/>
          </p:cNvSpPr>
          <p:nvPr>
            <p:ph type="sldNum" sz="quarter" idx="12"/>
          </p:nvPr>
        </p:nvSpPr>
        <p:spPr/>
        <p:txBody>
          <a:bodyPr/>
          <a:lstStyle/>
          <a:p>
            <a:fld id="{8D3D12AE-EFE8-42DE-B9F3-C3ACF801E1B1}" type="slidenum">
              <a:rPr lang="en-CA" smtClean="0"/>
              <a:t>‹#›</a:t>
            </a:fld>
            <a:endParaRPr lang="en-CA"/>
          </a:p>
        </p:txBody>
      </p:sp>
    </p:spTree>
    <p:extLst>
      <p:ext uri="{BB962C8B-B14F-4D97-AF65-F5344CB8AC3E}">
        <p14:creationId xmlns:p14="http://schemas.microsoft.com/office/powerpoint/2010/main" val="471444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CA8D7-4C48-49CB-9214-F4208D094A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972FFB47-DD56-46AE-AC41-ACBAEF054E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C8A36A5E-90D7-4312-8038-5311CD25E6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783FC53-6947-47BC-9A0D-8F85AC49B218}"/>
              </a:ext>
            </a:extLst>
          </p:cNvPr>
          <p:cNvSpPr>
            <a:spLocks noGrp="1"/>
          </p:cNvSpPr>
          <p:nvPr>
            <p:ph type="dt" sz="half" idx="10"/>
          </p:nvPr>
        </p:nvSpPr>
        <p:spPr/>
        <p:txBody>
          <a:bodyPr/>
          <a:lstStyle/>
          <a:p>
            <a:fld id="{0CE346EC-FF5E-41C4-9C90-6675A8E3997F}" type="datetimeFigureOut">
              <a:rPr lang="en-CA" smtClean="0"/>
              <a:t>2017-11-03</a:t>
            </a:fld>
            <a:endParaRPr lang="en-CA"/>
          </a:p>
        </p:txBody>
      </p:sp>
      <p:sp>
        <p:nvSpPr>
          <p:cNvPr id="6" name="Footer Placeholder 5">
            <a:extLst>
              <a:ext uri="{FF2B5EF4-FFF2-40B4-BE49-F238E27FC236}">
                <a16:creationId xmlns:a16="http://schemas.microsoft.com/office/drawing/2014/main" id="{54BB5C38-CA15-4EBC-BAEF-449BDD58C109}"/>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FC594C0-E8FC-46DF-A9BE-D08E6423C321}"/>
              </a:ext>
            </a:extLst>
          </p:cNvPr>
          <p:cNvSpPr>
            <a:spLocks noGrp="1"/>
          </p:cNvSpPr>
          <p:nvPr>
            <p:ph type="sldNum" sz="quarter" idx="12"/>
          </p:nvPr>
        </p:nvSpPr>
        <p:spPr/>
        <p:txBody>
          <a:bodyPr/>
          <a:lstStyle/>
          <a:p>
            <a:fld id="{8D3D12AE-EFE8-42DE-B9F3-C3ACF801E1B1}" type="slidenum">
              <a:rPr lang="en-CA" smtClean="0"/>
              <a:t>‹#›</a:t>
            </a:fld>
            <a:endParaRPr lang="en-CA"/>
          </a:p>
        </p:txBody>
      </p:sp>
    </p:spTree>
    <p:extLst>
      <p:ext uri="{BB962C8B-B14F-4D97-AF65-F5344CB8AC3E}">
        <p14:creationId xmlns:p14="http://schemas.microsoft.com/office/powerpoint/2010/main" val="22378379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11EDD-2A01-423F-8F34-93427A74F7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39CBE9E9-0C38-4778-92A2-361708FDE1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8CF3F937-27DF-4FEB-B8DC-95DA744E44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25DBD7C-E717-4F3F-8ECD-37F0846F368B}"/>
              </a:ext>
            </a:extLst>
          </p:cNvPr>
          <p:cNvSpPr>
            <a:spLocks noGrp="1"/>
          </p:cNvSpPr>
          <p:nvPr>
            <p:ph type="dt" sz="half" idx="10"/>
          </p:nvPr>
        </p:nvSpPr>
        <p:spPr/>
        <p:txBody>
          <a:bodyPr/>
          <a:lstStyle/>
          <a:p>
            <a:fld id="{0CE346EC-FF5E-41C4-9C90-6675A8E3997F}" type="datetimeFigureOut">
              <a:rPr lang="en-CA" smtClean="0"/>
              <a:t>2017-11-03</a:t>
            </a:fld>
            <a:endParaRPr lang="en-CA"/>
          </a:p>
        </p:txBody>
      </p:sp>
      <p:sp>
        <p:nvSpPr>
          <p:cNvPr id="6" name="Footer Placeholder 5">
            <a:extLst>
              <a:ext uri="{FF2B5EF4-FFF2-40B4-BE49-F238E27FC236}">
                <a16:creationId xmlns:a16="http://schemas.microsoft.com/office/drawing/2014/main" id="{2510080D-4952-4CF2-92CC-7B67F79658B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5749400D-15BA-474D-8D25-59E97300CDD2}"/>
              </a:ext>
            </a:extLst>
          </p:cNvPr>
          <p:cNvSpPr>
            <a:spLocks noGrp="1"/>
          </p:cNvSpPr>
          <p:nvPr>
            <p:ph type="sldNum" sz="quarter" idx="12"/>
          </p:nvPr>
        </p:nvSpPr>
        <p:spPr/>
        <p:txBody>
          <a:bodyPr/>
          <a:lstStyle/>
          <a:p>
            <a:fld id="{8D3D12AE-EFE8-42DE-B9F3-C3ACF801E1B1}" type="slidenum">
              <a:rPr lang="en-CA" smtClean="0"/>
              <a:t>‹#›</a:t>
            </a:fld>
            <a:endParaRPr lang="en-CA"/>
          </a:p>
        </p:txBody>
      </p:sp>
    </p:spTree>
    <p:extLst>
      <p:ext uri="{BB962C8B-B14F-4D97-AF65-F5344CB8AC3E}">
        <p14:creationId xmlns:p14="http://schemas.microsoft.com/office/powerpoint/2010/main" val="2580162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492429-6188-4964-A5F7-1787D37DC5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A886434-D99A-4A07-AAF7-647411AF4B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91B7231-B804-4D9F-AE43-E1D0D25A8B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E346EC-FF5E-41C4-9C90-6675A8E3997F}" type="datetimeFigureOut">
              <a:rPr lang="en-CA" smtClean="0"/>
              <a:t>2017-11-03</a:t>
            </a:fld>
            <a:endParaRPr lang="en-CA"/>
          </a:p>
        </p:txBody>
      </p:sp>
      <p:sp>
        <p:nvSpPr>
          <p:cNvPr id="5" name="Footer Placeholder 4">
            <a:extLst>
              <a:ext uri="{FF2B5EF4-FFF2-40B4-BE49-F238E27FC236}">
                <a16:creationId xmlns:a16="http://schemas.microsoft.com/office/drawing/2014/main" id="{CB761DE9-98F0-4F6D-BC50-E315C8D3CB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01A36CCF-934E-4B03-9338-01DB931C55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3D12AE-EFE8-42DE-B9F3-C3ACF801E1B1}" type="slidenum">
              <a:rPr lang="en-CA" smtClean="0"/>
              <a:t>‹#›</a:t>
            </a:fld>
            <a:endParaRPr lang="en-CA"/>
          </a:p>
        </p:txBody>
      </p:sp>
    </p:spTree>
    <p:extLst>
      <p:ext uri="{BB962C8B-B14F-4D97-AF65-F5344CB8AC3E}">
        <p14:creationId xmlns:p14="http://schemas.microsoft.com/office/powerpoint/2010/main" val="1376628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A3508-1A74-41E0-B576-CE746019AAC9}"/>
              </a:ext>
            </a:extLst>
          </p:cNvPr>
          <p:cNvSpPr>
            <a:spLocks noGrp="1"/>
          </p:cNvSpPr>
          <p:nvPr>
            <p:ph type="ctrTitle"/>
          </p:nvPr>
        </p:nvSpPr>
        <p:spPr>
          <a:xfrm>
            <a:off x="730623" y="1122363"/>
            <a:ext cx="10228729" cy="984343"/>
          </a:xfrm>
        </p:spPr>
        <p:txBody>
          <a:bodyPr>
            <a:normAutofit fontScale="90000"/>
          </a:bodyPr>
          <a:lstStyle/>
          <a:p>
            <a:r>
              <a:rPr lang="en-CA" dirty="0"/>
              <a:t>BALTIMORE POLICE DATA ANALYSIS</a:t>
            </a:r>
          </a:p>
        </p:txBody>
      </p:sp>
      <p:sp>
        <p:nvSpPr>
          <p:cNvPr id="3" name="Subtitle 2">
            <a:extLst>
              <a:ext uri="{FF2B5EF4-FFF2-40B4-BE49-F238E27FC236}">
                <a16:creationId xmlns:a16="http://schemas.microsoft.com/office/drawing/2014/main" id="{628198C9-92D9-475A-95EF-F3C3BC94EAE3}"/>
              </a:ext>
            </a:extLst>
          </p:cNvPr>
          <p:cNvSpPr>
            <a:spLocks noGrp="1"/>
          </p:cNvSpPr>
          <p:nvPr>
            <p:ph type="subTitle" idx="1"/>
          </p:nvPr>
        </p:nvSpPr>
        <p:spPr>
          <a:xfrm>
            <a:off x="8668871" y="3334871"/>
            <a:ext cx="3433481" cy="3343836"/>
          </a:xfrm>
        </p:spPr>
        <p:txBody>
          <a:bodyPr/>
          <a:lstStyle/>
          <a:p>
            <a:pPr algn="l"/>
            <a:r>
              <a:rPr lang="en-CA" b="1" dirty="0"/>
              <a:t>Presentation by:</a:t>
            </a:r>
          </a:p>
          <a:p>
            <a:pPr algn="l"/>
            <a:r>
              <a:rPr lang="en-CA" dirty="0"/>
              <a:t>Guangji Zou (Ray)</a:t>
            </a:r>
          </a:p>
          <a:p>
            <a:pPr algn="l"/>
            <a:r>
              <a:rPr lang="en-CA" dirty="0" err="1"/>
              <a:t>Tianyu</a:t>
            </a:r>
            <a:r>
              <a:rPr lang="en-CA" dirty="0"/>
              <a:t> Liu (Terry)</a:t>
            </a:r>
          </a:p>
          <a:p>
            <a:pPr algn="l"/>
            <a:r>
              <a:rPr lang="en-CA" dirty="0" err="1"/>
              <a:t>Hezi</a:t>
            </a:r>
            <a:r>
              <a:rPr lang="en-CA" dirty="0"/>
              <a:t> Fu (Helen)</a:t>
            </a:r>
          </a:p>
          <a:p>
            <a:pPr algn="l"/>
            <a:r>
              <a:rPr lang="en-CA" b="1" dirty="0"/>
              <a:t>Instructor: </a:t>
            </a:r>
          </a:p>
          <a:p>
            <a:pPr algn="l"/>
            <a:r>
              <a:rPr lang="en-CA" dirty="0"/>
              <a:t>Michael “Jack” Davis</a:t>
            </a:r>
          </a:p>
        </p:txBody>
      </p:sp>
      <p:pic>
        <p:nvPicPr>
          <p:cNvPr id="5" name="Picture 4" descr="A car parked on the side of a road&#10;&#10;Description generated with very high confidence">
            <a:extLst>
              <a:ext uri="{FF2B5EF4-FFF2-40B4-BE49-F238E27FC236}">
                <a16:creationId xmlns:a16="http://schemas.microsoft.com/office/drawing/2014/main" id="{B7E58896-FCB9-4299-AB73-B2D76FB470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310" y="2268069"/>
            <a:ext cx="8400020" cy="4543023"/>
          </a:xfrm>
          <a:prstGeom prst="rect">
            <a:avLst/>
          </a:prstGeom>
        </p:spPr>
      </p:pic>
    </p:spTree>
    <p:extLst>
      <p:ext uri="{BB962C8B-B14F-4D97-AF65-F5344CB8AC3E}">
        <p14:creationId xmlns:p14="http://schemas.microsoft.com/office/powerpoint/2010/main" val="3139312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91AD4-2A8B-4A77-9556-4993E8DEA1DC}"/>
              </a:ext>
            </a:extLst>
          </p:cNvPr>
          <p:cNvSpPr>
            <a:spLocks noGrp="1"/>
          </p:cNvSpPr>
          <p:nvPr>
            <p:ph type="title"/>
          </p:nvPr>
        </p:nvSpPr>
        <p:spPr/>
        <p:txBody>
          <a:bodyPr/>
          <a:lstStyle/>
          <a:p>
            <a:r>
              <a:rPr lang="en-CA" dirty="0"/>
              <a:t>Introduction</a:t>
            </a:r>
          </a:p>
        </p:txBody>
      </p:sp>
      <p:sp>
        <p:nvSpPr>
          <p:cNvPr id="3" name="Content Placeholder 2">
            <a:extLst>
              <a:ext uri="{FF2B5EF4-FFF2-40B4-BE49-F238E27FC236}">
                <a16:creationId xmlns:a16="http://schemas.microsoft.com/office/drawing/2014/main" id="{85EDBDAF-6A94-442F-A120-664EFAB40FD6}"/>
              </a:ext>
            </a:extLst>
          </p:cNvPr>
          <p:cNvSpPr>
            <a:spLocks noGrp="1"/>
          </p:cNvSpPr>
          <p:nvPr>
            <p:ph idx="1"/>
          </p:nvPr>
        </p:nvSpPr>
        <p:spPr/>
        <p:txBody>
          <a:bodyPr/>
          <a:lstStyle/>
          <a:p>
            <a:pPr marL="0" indent="0">
              <a:buNone/>
            </a:pPr>
            <a:r>
              <a:rPr lang="en-US" dirty="0"/>
              <a:t>The purpose of this presentation is to make evidence-based decisions on how to improve public safety.</a:t>
            </a:r>
          </a:p>
          <a:p>
            <a:pPr marL="0" indent="0">
              <a:buNone/>
            </a:pPr>
            <a:r>
              <a:rPr lang="en-US" dirty="0"/>
              <a:t>In our study, we attempted to pinpoint the locations within the city of Baltimore where the most serious events take place. We also briefly looked at the time of day of these events.</a:t>
            </a:r>
          </a:p>
          <a:p>
            <a:pPr marL="0" indent="0">
              <a:buNone/>
            </a:pPr>
            <a:r>
              <a:rPr lang="en-US" dirty="0"/>
              <a:t>This will hopefully assist with the deployment of police forces to the most demanding locations and at the most needed times.</a:t>
            </a:r>
          </a:p>
        </p:txBody>
      </p:sp>
      <p:pic>
        <p:nvPicPr>
          <p:cNvPr id="1026" name="Picture 2" descr="Image result for baltimore police">
            <a:extLst>
              <a:ext uri="{FF2B5EF4-FFF2-40B4-BE49-F238E27FC236}">
                <a16:creationId xmlns:a16="http://schemas.microsoft.com/office/drawing/2014/main" id="{FBC70A44-4DF0-493D-8798-DB03BB9813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86364" y="4634753"/>
            <a:ext cx="2182905" cy="21829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5456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E35FA-28AC-4101-9D12-4EDCF54DAB46}"/>
              </a:ext>
            </a:extLst>
          </p:cNvPr>
          <p:cNvSpPr>
            <a:spLocks noGrp="1"/>
          </p:cNvSpPr>
          <p:nvPr>
            <p:ph type="title"/>
          </p:nvPr>
        </p:nvSpPr>
        <p:spPr>
          <a:xfrm>
            <a:off x="838199" y="365125"/>
            <a:ext cx="6165915" cy="1325563"/>
          </a:xfrm>
        </p:spPr>
        <p:txBody>
          <a:bodyPr>
            <a:normAutofit/>
          </a:bodyPr>
          <a:lstStyle/>
          <a:p>
            <a:r>
              <a:rPr lang="en-CA" sz="4000" dirty="0"/>
              <a:t>Data analysis </a:t>
            </a:r>
            <a:br>
              <a:rPr lang="en-CA" sz="4000" dirty="0"/>
            </a:br>
            <a:r>
              <a:rPr lang="en-CA" sz="3600" dirty="0"/>
              <a:t> - high priority incidents</a:t>
            </a:r>
          </a:p>
        </p:txBody>
      </p:sp>
      <p:sp>
        <p:nvSpPr>
          <p:cNvPr id="5" name="Content Placeholder 4">
            <a:extLst>
              <a:ext uri="{FF2B5EF4-FFF2-40B4-BE49-F238E27FC236}">
                <a16:creationId xmlns:a16="http://schemas.microsoft.com/office/drawing/2014/main" id="{4CE2994C-416A-446B-9629-F6F91744BF85}"/>
              </a:ext>
            </a:extLst>
          </p:cNvPr>
          <p:cNvSpPr>
            <a:spLocks noGrp="1"/>
          </p:cNvSpPr>
          <p:nvPr>
            <p:ph idx="1"/>
          </p:nvPr>
        </p:nvSpPr>
        <p:spPr>
          <a:xfrm>
            <a:off x="838200" y="1825625"/>
            <a:ext cx="5970494" cy="4351338"/>
          </a:xfrm>
        </p:spPr>
        <p:txBody>
          <a:bodyPr>
            <a:normAutofit/>
          </a:bodyPr>
          <a:lstStyle/>
          <a:p>
            <a:r>
              <a:rPr lang="en-CA" dirty="0"/>
              <a:t>This map shows the location of the calls considered to have the most priority, which means that these incidents is in need of police the most.</a:t>
            </a:r>
          </a:p>
          <a:p>
            <a:pPr marL="0" indent="0">
              <a:buNone/>
            </a:pPr>
            <a:endParaRPr lang="en-CA" dirty="0"/>
          </a:p>
        </p:txBody>
      </p:sp>
      <p:pic>
        <p:nvPicPr>
          <p:cNvPr id="7" name="Picture 6">
            <a:extLst>
              <a:ext uri="{FF2B5EF4-FFF2-40B4-BE49-F238E27FC236}">
                <a16:creationId xmlns:a16="http://schemas.microsoft.com/office/drawing/2014/main" id="{B2ECB0FF-3770-49B8-82AE-8294678CF1AB}"/>
              </a:ext>
            </a:extLst>
          </p:cNvPr>
          <p:cNvPicPr>
            <a:picLocks noChangeAspect="1"/>
          </p:cNvPicPr>
          <p:nvPr/>
        </p:nvPicPr>
        <p:blipFill>
          <a:blip r:embed="rId2"/>
          <a:stretch>
            <a:fillRect/>
          </a:stretch>
        </p:blipFill>
        <p:spPr>
          <a:xfrm>
            <a:off x="8284841" y="6092536"/>
            <a:ext cx="2220114" cy="240692"/>
          </a:xfrm>
          <a:prstGeom prst="rect">
            <a:avLst/>
          </a:prstGeom>
        </p:spPr>
      </p:pic>
      <p:pic>
        <p:nvPicPr>
          <p:cNvPr id="8" name="Picture 7">
            <a:extLst>
              <a:ext uri="{FF2B5EF4-FFF2-40B4-BE49-F238E27FC236}">
                <a16:creationId xmlns:a16="http://schemas.microsoft.com/office/drawing/2014/main" id="{9EE073E0-BD91-438A-B276-37F9FDBDC7F8}"/>
              </a:ext>
            </a:extLst>
          </p:cNvPr>
          <p:cNvPicPr>
            <a:picLocks noChangeAspect="1"/>
          </p:cNvPicPr>
          <p:nvPr/>
        </p:nvPicPr>
        <p:blipFill rotWithShape="1">
          <a:blip r:embed="rId3"/>
          <a:srcRect l="14860" r="14882"/>
          <a:stretch/>
        </p:blipFill>
        <p:spPr>
          <a:xfrm>
            <a:off x="6808693" y="896681"/>
            <a:ext cx="5316071" cy="5195855"/>
          </a:xfrm>
          <a:prstGeom prst="rect">
            <a:avLst/>
          </a:prstGeom>
        </p:spPr>
      </p:pic>
    </p:spTree>
    <p:extLst>
      <p:ext uri="{BB962C8B-B14F-4D97-AF65-F5344CB8AC3E}">
        <p14:creationId xmlns:p14="http://schemas.microsoft.com/office/powerpoint/2010/main" val="15536438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E35FA-28AC-4101-9D12-4EDCF54DAB46}"/>
              </a:ext>
            </a:extLst>
          </p:cNvPr>
          <p:cNvSpPr>
            <a:spLocks noGrp="1"/>
          </p:cNvSpPr>
          <p:nvPr>
            <p:ph type="title"/>
          </p:nvPr>
        </p:nvSpPr>
        <p:spPr>
          <a:xfrm>
            <a:off x="838199" y="365125"/>
            <a:ext cx="6165915" cy="1325563"/>
          </a:xfrm>
        </p:spPr>
        <p:txBody>
          <a:bodyPr>
            <a:normAutofit/>
          </a:bodyPr>
          <a:lstStyle/>
          <a:p>
            <a:r>
              <a:rPr lang="en-CA" sz="4000" dirty="0"/>
              <a:t>Data analysis </a:t>
            </a:r>
            <a:br>
              <a:rPr lang="en-CA" sz="4000" dirty="0"/>
            </a:br>
            <a:r>
              <a:rPr lang="en-CA" sz="3600" dirty="0"/>
              <a:t> - high priority incidents</a:t>
            </a:r>
          </a:p>
        </p:txBody>
      </p:sp>
      <p:sp>
        <p:nvSpPr>
          <p:cNvPr id="5" name="Content Placeholder 4">
            <a:extLst>
              <a:ext uri="{FF2B5EF4-FFF2-40B4-BE49-F238E27FC236}">
                <a16:creationId xmlns:a16="http://schemas.microsoft.com/office/drawing/2014/main" id="{4CE2994C-416A-446B-9629-F6F91744BF85}"/>
              </a:ext>
            </a:extLst>
          </p:cNvPr>
          <p:cNvSpPr>
            <a:spLocks noGrp="1"/>
          </p:cNvSpPr>
          <p:nvPr>
            <p:ph idx="1"/>
          </p:nvPr>
        </p:nvSpPr>
        <p:spPr>
          <a:xfrm>
            <a:off x="838200" y="1825625"/>
            <a:ext cx="5970494" cy="4351338"/>
          </a:xfrm>
        </p:spPr>
        <p:txBody>
          <a:bodyPr>
            <a:normAutofit/>
          </a:bodyPr>
          <a:lstStyle/>
          <a:p>
            <a:r>
              <a:rPr lang="en-CA" dirty="0"/>
              <a:t>From this map, we can see that there are three concentrated locations</a:t>
            </a:r>
          </a:p>
          <a:p>
            <a:pPr lvl="1"/>
            <a:r>
              <a:rPr lang="en-CA" dirty="0"/>
              <a:t>near Upton station</a:t>
            </a:r>
          </a:p>
          <a:p>
            <a:pPr lvl="1"/>
            <a:r>
              <a:rPr lang="en-CA" dirty="0"/>
              <a:t>in Downtown near Lexington Market</a:t>
            </a:r>
          </a:p>
          <a:p>
            <a:pPr lvl="1"/>
            <a:r>
              <a:rPr lang="en-CA" dirty="0"/>
              <a:t>in an area just south of </a:t>
            </a:r>
            <a:r>
              <a:rPr lang="nn-NO" dirty="0"/>
              <a:t>Edgar Allan Poe House &amp; Museum.</a:t>
            </a:r>
            <a:endParaRPr lang="en-CA" dirty="0"/>
          </a:p>
          <a:p>
            <a:pPr marL="0" indent="0">
              <a:buNone/>
            </a:pPr>
            <a:endParaRPr lang="en-CA" dirty="0"/>
          </a:p>
        </p:txBody>
      </p:sp>
      <p:pic>
        <p:nvPicPr>
          <p:cNvPr id="7" name="Picture 6">
            <a:extLst>
              <a:ext uri="{FF2B5EF4-FFF2-40B4-BE49-F238E27FC236}">
                <a16:creationId xmlns:a16="http://schemas.microsoft.com/office/drawing/2014/main" id="{B2ECB0FF-3770-49B8-82AE-8294678CF1AB}"/>
              </a:ext>
            </a:extLst>
          </p:cNvPr>
          <p:cNvPicPr>
            <a:picLocks noChangeAspect="1"/>
          </p:cNvPicPr>
          <p:nvPr/>
        </p:nvPicPr>
        <p:blipFill>
          <a:blip r:embed="rId2"/>
          <a:stretch>
            <a:fillRect/>
          </a:stretch>
        </p:blipFill>
        <p:spPr>
          <a:xfrm>
            <a:off x="8284841" y="6092536"/>
            <a:ext cx="2220114" cy="240692"/>
          </a:xfrm>
          <a:prstGeom prst="rect">
            <a:avLst/>
          </a:prstGeom>
        </p:spPr>
      </p:pic>
      <p:pic>
        <p:nvPicPr>
          <p:cNvPr id="8" name="Picture 7">
            <a:extLst>
              <a:ext uri="{FF2B5EF4-FFF2-40B4-BE49-F238E27FC236}">
                <a16:creationId xmlns:a16="http://schemas.microsoft.com/office/drawing/2014/main" id="{9EE073E0-BD91-438A-B276-37F9FDBDC7F8}"/>
              </a:ext>
            </a:extLst>
          </p:cNvPr>
          <p:cNvPicPr>
            <a:picLocks noChangeAspect="1"/>
          </p:cNvPicPr>
          <p:nvPr/>
        </p:nvPicPr>
        <p:blipFill rotWithShape="1">
          <a:blip r:embed="rId3"/>
          <a:srcRect l="14860" r="14882"/>
          <a:stretch/>
        </p:blipFill>
        <p:spPr>
          <a:xfrm>
            <a:off x="6808693" y="896681"/>
            <a:ext cx="5316071" cy="5195855"/>
          </a:xfrm>
          <a:prstGeom prst="rect">
            <a:avLst/>
          </a:prstGeom>
        </p:spPr>
      </p:pic>
    </p:spTree>
    <p:extLst>
      <p:ext uri="{BB962C8B-B14F-4D97-AF65-F5344CB8AC3E}">
        <p14:creationId xmlns:p14="http://schemas.microsoft.com/office/powerpoint/2010/main" val="1649935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51F57-7534-4076-B5CE-C5B01E633E18}"/>
              </a:ext>
            </a:extLst>
          </p:cNvPr>
          <p:cNvSpPr>
            <a:spLocks noGrp="1"/>
          </p:cNvSpPr>
          <p:nvPr>
            <p:ph type="title"/>
          </p:nvPr>
        </p:nvSpPr>
        <p:spPr>
          <a:xfrm>
            <a:off x="838200" y="365125"/>
            <a:ext cx="10515600" cy="1325563"/>
          </a:xfrm>
        </p:spPr>
        <p:txBody>
          <a:bodyPr>
            <a:normAutofit/>
          </a:bodyPr>
          <a:lstStyle/>
          <a:p>
            <a:r>
              <a:rPr lang="en-CA" sz="4000" dirty="0"/>
              <a:t>Data analysis </a:t>
            </a:r>
            <a:br>
              <a:rPr lang="en-CA" sz="4000" dirty="0"/>
            </a:br>
            <a:r>
              <a:rPr lang="en-CA" sz="4000" dirty="0"/>
              <a:t> </a:t>
            </a:r>
            <a:r>
              <a:rPr lang="en-CA" sz="3600" dirty="0"/>
              <a:t>- all incidents</a:t>
            </a:r>
          </a:p>
        </p:txBody>
      </p:sp>
      <p:pic>
        <p:nvPicPr>
          <p:cNvPr id="4" name="Picture 3">
            <a:extLst>
              <a:ext uri="{FF2B5EF4-FFF2-40B4-BE49-F238E27FC236}">
                <a16:creationId xmlns:a16="http://schemas.microsoft.com/office/drawing/2014/main" id="{230D2BB3-3DED-4681-BACA-E9B49C96EAEC}"/>
              </a:ext>
            </a:extLst>
          </p:cNvPr>
          <p:cNvPicPr>
            <a:picLocks noChangeAspect="1"/>
          </p:cNvPicPr>
          <p:nvPr/>
        </p:nvPicPr>
        <p:blipFill rotWithShape="1">
          <a:blip r:embed="rId2"/>
          <a:srcRect l="15631" r="15122"/>
          <a:stretch/>
        </p:blipFill>
        <p:spPr>
          <a:xfrm>
            <a:off x="6806152" y="604992"/>
            <a:ext cx="5158826" cy="5003056"/>
          </a:xfrm>
          <a:prstGeom prst="rect">
            <a:avLst/>
          </a:prstGeom>
        </p:spPr>
      </p:pic>
      <p:sp>
        <p:nvSpPr>
          <p:cNvPr id="6" name="Content Placeholder 5">
            <a:extLst>
              <a:ext uri="{FF2B5EF4-FFF2-40B4-BE49-F238E27FC236}">
                <a16:creationId xmlns:a16="http://schemas.microsoft.com/office/drawing/2014/main" id="{FC1E2D8F-D8CF-4015-8780-0073B4A95C8F}"/>
              </a:ext>
            </a:extLst>
          </p:cNvPr>
          <p:cNvSpPr>
            <a:spLocks noGrp="1"/>
          </p:cNvSpPr>
          <p:nvPr>
            <p:ph idx="1"/>
          </p:nvPr>
        </p:nvSpPr>
        <p:spPr>
          <a:xfrm>
            <a:off x="838200" y="1825625"/>
            <a:ext cx="5817124" cy="4351338"/>
          </a:xfrm>
        </p:spPr>
        <p:txBody>
          <a:bodyPr/>
          <a:lstStyle/>
          <a:p>
            <a:r>
              <a:rPr lang="en-CA" dirty="0"/>
              <a:t>This map presents all the incidents from the past 2 years around the vicinity of Baltimore. It is a very scattered plot thus we will not analyse it, and instead focus on the highest priority incidents only.</a:t>
            </a:r>
          </a:p>
        </p:txBody>
      </p:sp>
      <p:pic>
        <p:nvPicPr>
          <p:cNvPr id="7" name="Content Placeholder 4">
            <a:extLst>
              <a:ext uri="{FF2B5EF4-FFF2-40B4-BE49-F238E27FC236}">
                <a16:creationId xmlns:a16="http://schemas.microsoft.com/office/drawing/2014/main" id="{FB573F64-918B-4ABE-A808-554B58F98B9A}"/>
              </a:ext>
            </a:extLst>
          </p:cNvPr>
          <p:cNvPicPr>
            <a:picLocks noChangeAspect="1"/>
          </p:cNvPicPr>
          <p:nvPr/>
        </p:nvPicPr>
        <p:blipFill>
          <a:blip r:embed="rId3"/>
          <a:stretch>
            <a:fillRect/>
          </a:stretch>
        </p:blipFill>
        <p:spPr>
          <a:xfrm>
            <a:off x="7381187" y="5608048"/>
            <a:ext cx="3737547" cy="795223"/>
          </a:xfrm>
          <a:prstGeom prst="rect">
            <a:avLst/>
          </a:prstGeom>
        </p:spPr>
      </p:pic>
    </p:spTree>
    <p:extLst>
      <p:ext uri="{BB962C8B-B14F-4D97-AF65-F5344CB8AC3E}">
        <p14:creationId xmlns:p14="http://schemas.microsoft.com/office/powerpoint/2010/main" val="2368762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CB5BF-79E8-48C8-8D02-67DFCA930A82}"/>
              </a:ext>
            </a:extLst>
          </p:cNvPr>
          <p:cNvSpPr>
            <a:spLocks noGrp="1"/>
          </p:cNvSpPr>
          <p:nvPr>
            <p:ph type="title"/>
          </p:nvPr>
        </p:nvSpPr>
        <p:spPr/>
        <p:txBody>
          <a:bodyPr/>
          <a:lstStyle/>
          <a:p>
            <a:r>
              <a:rPr lang="en-CA" dirty="0"/>
              <a:t>Data analysis </a:t>
            </a:r>
            <a:br>
              <a:rPr lang="en-CA" dirty="0"/>
            </a:br>
            <a:r>
              <a:rPr lang="en-CA" dirty="0"/>
              <a:t> </a:t>
            </a:r>
            <a:r>
              <a:rPr lang="en-CA" sz="4000" dirty="0"/>
              <a:t>- time of day</a:t>
            </a:r>
            <a:endParaRPr lang="en-CA" dirty="0"/>
          </a:p>
        </p:txBody>
      </p:sp>
      <p:sp>
        <p:nvSpPr>
          <p:cNvPr id="3" name="Content Placeholder 2">
            <a:extLst>
              <a:ext uri="{FF2B5EF4-FFF2-40B4-BE49-F238E27FC236}">
                <a16:creationId xmlns:a16="http://schemas.microsoft.com/office/drawing/2014/main" id="{F7DB3AFD-811A-43DA-A75F-93A6F2E16BAA}"/>
              </a:ext>
            </a:extLst>
          </p:cNvPr>
          <p:cNvSpPr>
            <a:spLocks noGrp="1"/>
          </p:cNvSpPr>
          <p:nvPr>
            <p:ph idx="1"/>
          </p:nvPr>
        </p:nvSpPr>
        <p:spPr>
          <a:xfrm>
            <a:off x="838200" y="1825625"/>
            <a:ext cx="5543746" cy="4351338"/>
          </a:xfrm>
        </p:spPr>
        <p:txBody>
          <a:bodyPr/>
          <a:lstStyle/>
          <a:p>
            <a:r>
              <a:rPr lang="en-CA" dirty="0"/>
              <a:t>This plot presents the high priority incidents occurred during different times of the day.</a:t>
            </a:r>
          </a:p>
          <a:p>
            <a:r>
              <a:rPr lang="en-CA" dirty="0"/>
              <a:t>It appears that in the Downtown area, most of the incidents occur during the afternoon and evening, but near Upton they mostly occur during daytime, and further away from downtown they mostly occur at evening to nighttime.</a:t>
            </a:r>
          </a:p>
        </p:txBody>
      </p:sp>
      <p:pic>
        <p:nvPicPr>
          <p:cNvPr id="4" name="Picture 3">
            <a:extLst>
              <a:ext uri="{FF2B5EF4-FFF2-40B4-BE49-F238E27FC236}">
                <a16:creationId xmlns:a16="http://schemas.microsoft.com/office/drawing/2014/main" id="{81E2BC44-44A2-44F9-8DF3-E51EFC2725F4}"/>
              </a:ext>
            </a:extLst>
          </p:cNvPr>
          <p:cNvPicPr>
            <a:picLocks noChangeAspect="1"/>
          </p:cNvPicPr>
          <p:nvPr/>
        </p:nvPicPr>
        <p:blipFill rotWithShape="1">
          <a:blip r:embed="rId2"/>
          <a:srcRect l="14572" r="14857"/>
          <a:stretch/>
        </p:blipFill>
        <p:spPr>
          <a:xfrm>
            <a:off x="6669464" y="768596"/>
            <a:ext cx="5019773" cy="4776869"/>
          </a:xfrm>
          <a:prstGeom prst="rect">
            <a:avLst/>
          </a:prstGeom>
        </p:spPr>
      </p:pic>
      <p:pic>
        <p:nvPicPr>
          <p:cNvPr id="5" name="Picture 4">
            <a:extLst>
              <a:ext uri="{FF2B5EF4-FFF2-40B4-BE49-F238E27FC236}">
                <a16:creationId xmlns:a16="http://schemas.microsoft.com/office/drawing/2014/main" id="{B293A872-A48D-48F9-9F14-2D80E7819AE1}"/>
              </a:ext>
            </a:extLst>
          </p:cNvPr>
          <p:cNvPicPr>
            <a:picLocks noChangeAspect="1"/>
          </p:cNvPicPr>
          <p:nvPr/>
        </p:nvPicPr>
        <p:blipFill>
          <a:blip r:embed="rId3"/>
          <a:stretch>
            <a:fillRect/>
          </a:stretch>
        </p:blipFill>
        <p:spPr>
          <a:xfrm>
            <a:off x="8243739" y="5545465"/>
            <a:ext cx="2314799" cy="895676"/>
          </a:xfrm>
          <a:prstGeom prst="rect">
            <a:avLst/>
          </a:prstGeom>
        </p:spPr>
      </p:pic>
    </p:spTree>
    <p:extLst>
      <p:ext uri="{BB962C8B-B14F-4D97-AF65-F5344CB8AC3E}">
        <p14:creationId xmlns:p14="http://schemas.microsoft.com/office/powerpoint/2010/main" val="35812221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C1C82-7ABE-4A87-9A7B-70ECFA1A3373}"/>
              </a:ext>
            </a:extLst>
          </p:cNvPr>
          <p:cNvSpPr>
            <a:spLocks noGrp="1"/>
          </p:cNvSpPr>
          <p:nvPr>
            <p:ph type="title"/>
          </p:nvPr>
        </p:nvSpPr>
        <p:spPr/>
        <p:txBody>
          <a:bodyPr/>
          <a:lstStyle/>
          <a:p>
            <a:r>
              <a:rPr lang="en-CA" dirty="0"/>
              <a:t>Conclusion</a:t>
            </a:r>
          </a:p>
        </p:txBody>
      </p:sp>
      <p:sp>
        <p:nvSpPr>
          <p:cNvPr id="3" name="Content Placeholder 2">
            <a:extLst>
              <a:ext uri="{FF2B5EF4-FFF2-40B4-BE49-F238E27FC236}">
                <a16:creationId xmlns:a16="http://schemas.microsoft.com/office/drawing/2014/main" id="{C0DA0C1A-31CE-4A01-9D67-D8D8A5AEB984}"/>
              </a:ext>
            </a:extLst>
          </p:cNvPr>
          <p:cNvSpPr>
            <a:spLocks noGrp="1"/>
          </p:cNvSpPr>
          <p:nvPr>
            <p:ph idx="1"/>
          </p:nvPr>
        </p:nvSpPr>
        <p:spPr>
          <a:xfrm>
            <a:off x="838200" y="1825625"/>
            <a:ext cx="10515600" cy="4356000"/>
          </a:xfrm>
        </p:spPr>
        <p:txBody>
          <a:bodyPr/>
          <a:lstStyle/>
          <a:p>
            <a:pPr marL="0" indent="0">
              <a:buNone/>
            </a:pPr>
            <a:r>
              <a:rPr lang="en-CA" dirty="0"/>
              <a:t>With the given dataset, we have utilized mapping devices to mount the location of the incidents onto a readable street map. This will hopefully be useful with assisting the police to make decisions regarding the improvement of public safety in Baltimore.</a:t>
            </a:r>
          </a:p>
        </p:txBody>
      </p:sp>
    </p:spTree>
    <p:extLst>
      <p:ext uri="{BB962C8B-B14F-4D97-AF65-F5344CB8AC3E}">
        <p14:creationId xmlns:p14="http://schemas.microsoft.com/office/powerpoint/2010/main" val="1830042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C1C82-7ABE-4A87-9A7B-70ECFA1A3373}"/>
              </a:ext>
            </a:extLst>
          </p:cNvPr>
          <p:cNvSpPr>
            <a:spLocks noGrp="1"/>
          </p:cNvSpPr>
          <p:nvPr>
            <p:ph type="title"/>
          </p:nvPr>
        </p:nvSpPr>
        <p:spPr/>
        <p:txBody>
          <a:bodyPr/>
          <a:lstStyle/>
          <a:p>
            <a:r>
              <a:rPr lang="en-CA" dirty="0"/>
              <a:t>Conclusion - Drawbacks</a:t>
            </a:r>
          </a:p>
        </p:txBody>
      </p:sp>
      <p:sp>
        <p:nvSpPr>
          <p:cNvPr id="3" name="Content Placeholder 2">
            <a:extLst>
              <a:ext uri="{FF2B5EF4-FFF2-40B4-BE49-F238E27FC236}">
                <a16:creationId xmlns:a16="http://schemas.microsoft.com/office/drawing/2014/main" id="{C0DA0C1A-31CE-4A01-9D67-D8D8A5AEB984}"/>
              </a:ext>
            </a:extLst>
          </p:cNvPr>
          <p:cNvSpPr>
            <a:spLocks noGrp="1"/>
          </p:cNvSpPr>
          <p:nvPr>
            <p:ph idx="1"/>
          </p:nvPr>
        </p:nvSpPr>
        <p:spPr/>
        <p:txBody>
          <a:bodyPr/>
          <a:lstStyle/>
          <a:p>
            <a:pPr marL="0" indent="0">
              <a:buNone/>
            </a:pPr>
            <a:r>
              <a:rPr lang="en-CA" dirty="0"/>
              <a:t>One of the clear drawbacks of this study is that we here have only considered the incidents with the highest priority, as there are only 47 of them so the data does not get out of hand. In reality, the medium-priority incidents are just as significant and should not just be discarded.</a:t>
            </a:r>
          </a:p>
          <a:p>
            <a:pPr marL="0" indent="0">
              <a:buNone/>
            </a:pPr>
            <a:endParaRPr lang="en-CA" dirty="0"/>
          </a:p>
          <a:p>
            <a:pPr marL="0" indent="0">
              <a:buNone/>
            </a:pPr>
            <a:r>
              <a:rPr lang="en-CA" dirty="0"/>
              <a:t>Another drawback is that we have disregarded the type of incident, as we only focused on analysing the priority but did not emphasize on what actually happened.</a:t>
            </a:r>
          </a:p>
        </p:txBody>
      </p:sp>
    </p:spTree>
    <p:extLst>
      <p:ext uri="{BB962C8B-B14F-4D97-AF65-F5344CB8AC3E}">
        <p14:creationId xmlns:p14="http://schemas.microsoft.com/office/powerpoint/2010/main" val="1316506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75C3D-09E3-4C98-B4BE-4C3A263F59B7}"/>
              </a:ext>
            </a:extLst>
          </p:cNvPr>
          <p:cNvSpPr>
            <a:spLocks noGrp="1"/>
          </p:cNvSpPr>
          <p:nvPr>
            <p:ph type="ctrTitle"/>
          </p:nvPr>
        </p:nvSpPr>
        <p:spPr>
          <a:xfrm>
            <a:off x="1317812" y="1122363"/>
            <a:ext cx="9610164" cy="2387600"/>
          </a:xfrm>
        </p:spPr>
        <p:txBody>
          <a:bodyPr/>
          <a:lstStyle/>
          <a:p>
            <a:r>
              <a:rPr lang="en-CA" dirty="0">
                <a:solidFill>
                  <a:srgbClr val="00B0F0"/>
                </a:solidFill>
              </a:rPr>
              <a:t>Thank you for paying attention</a:t>
            </a:r>
          </a:p>
        </p:txBody>
      </p:sp>
      <p:sp>
        <p:nvSpPr>
          <p:cNvPr id="3" name="Subtitle 2">
            <a:extLst>
              <a:ext uri="{FF2B5EF4-FFF2-40B4-BE49-F238E27FC236}">
                <a16:creationId xmlns:a16="http://schemas.microsoft.com/office/drawing/2014/main" id="{76896241-996F-4569-81B6-3A765DF26529}"/>
              </a:ext>
            </a:extLst>
          </p:cNvPr>
          <p:cNvSpPr>
            <a:spLocks noGrp="1"/>
          </p:cNvSpPr>
          <p:nvPr>
            <p:ph type="subTitle" idx="1"/>
          </p:nvPr>
        </p:nvSpPr>
        <p:spPr/>
        <p:txBody>
          <a:bodyPr/>
          <a:lstStyle/>
          <a:p>
            <a:endParaRPr lang="en-CA"/>
          </a:p>
        </p:txBody>
      </p:sp>
    </p:spTree>
    <p:extLst>
      <p:ext uri="{BB962C8B-B14F-4D97-AF65-F5344CB8AC3E}">
        <p14:creationId xmlns:p14="http://schemas.microsoft.com/office/powerpoint/2010/main" val="14826056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1698</TotalTime>
  <Words>409</Words>
  <Application>Microsoft Office PowerPoint</Application>
  <PresentationFormat>Widescreen</PresentationFormat>
  <Paragraphs>30</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BALTIMORE POLICE DATA ANALYSIS</vt:lpstr>
      <vt:lpstr>Introduction</vt:lpstr>
      <vt:lpstr>Data analysis   - high priority incidents</vt:lpstr>
      <vt:lpstr>Data analysis   - high priority incidents</vt:lpstr>
      <vt:lpstr>Data analysis   - all incidents</vt:lpstr>
      <vt:lpstr>Data analysis   - time of day</vt:lpstr>
      <vt:lpstr>Conclusion</vt:lpstr>
      <vt:lpstr>Conclusion - Drawbacks</vt:lpstr>
      <vt:lpstr>Thank you for paying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BALTIMORE POLICE DATA ANALYSIS</dc:title>
  <dc:creator>Guangji Zou</dc:creator>
  <cp:lastModifiedBy>Guangji Zou</cp:lastModifiedBy>
  <cp:revision>21</cp:revision>
  <dcterms:created xsi:type="dcterms:W3CDTF">2017-11-02T02:52:50Z</dcterms:created>
  <dcterms:modified xsi:type="dcterms:W3CDTF">2017-11-04T03:37:16Z</dcterms:modified>
</cp:coreProperties>
</file>

<file path=docProps/thumbnail.jpeg>
</file>